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87" r:id="rId3"/>
    <p:sldId id="257" r:id="rId4"/>
    <p:sldId id="267" r:id="rId5"/>
    <p:sldId id="378" r:id="rId6"/>
    <p:sldId id="289" r:id="rId7"/>
    <p:sldId id="291" r:id="rId8"/>
    <p:sldId id="292" r:id="rId9"/>
    <p:sldId id="329" r:id="rId10"/>
    <p:sldId id="346" r:id="rId11"/>
    <p:sldId id="347" r:id="rId12"/>
    <p:sldId id="348" r:id="rId13"/>
    <p:sldId id="293" r:id="rId14"/>
    <p:sldId id="276" r:id="rId15"/>
    <p:sldId id="278" r:id="rId16"/>
    <p:sldId id="290" r:id="rId17"/>
    <p:sldId id="357" r:id="rId18"/>
    <p:sldId id="260" r:id="rId19"/>
    <p:sldId id="265" r:id="rId20"/>
    <p:sldId id="288" r:id="rId21"/>
    <p:sldId id="261" r:id="rId22"/>
    <p:sldId id="266" r:id="rId23"/>
    <p:sldId id="262" r:id="rId24"/>
    <p:sldId id="379" r:id="rId25"/>
    <p:sldId id="380" r:id="rId26"/>
    <p:sldId id="332" r:id="rId27"/>
    <p:sldId id="333" r:id="rId28"/>
    <p:sldId id="381" r:id="rId29"/>
    <p:sldId id="382" r:id="rId30"/>
    <p:sldId id="383" r:id="rId31"/>
    <p:sldId id="384" r:id="rId32"/>
    <p:sldId id="385" r:id="rId33"/>
    <p:sldId id="350" r:id="rId34"/>
    <p:sldId id="337" r:id="rId35"/>
    <p:sldId id="312" r:id="rId36"/>
    <p:sldId id="318" r:id="rId37"/>
    <p:sldId id="328" r:id="rId38"/>
    <p:sldId id="314" r:id="rId39"/>
    <p:sldId id="315" r:id="rId40"/>
    <p:sldId id="369" r:id="rId41"/>
    <p:sldId id="364" r:id="rId42"/>
    <p:sldId id="365" r:id="rId43"/>
    <p:sldId id="370" r:id="rId44"/>
    <p:sldId id="371" r:id="rId45"/>
    <p:sldId id="372" r:id="rId46"/>
    <p:sldId id="366" r:id="rId47"/>
    <p:sldId id="367" r:id="rId48"/>
    <p:sldId id="368" r:id="rId49"/>
    <p:sldId id="375" r:id="rId50"/>
    <p:sldId id="373" r:id="rId51"/>
    <p:sldId id="374" r:id="rId52"/>
    <p:sldId id="361" r:id="rId53"/>
    <p:sldId id="286" r:id="rId54"/>
    <p:sldId id="295" r:id="rId55"/>
    <p:sldId id="296" r:id="rId56"/>
    <p:sldId id="297" r:id="rId57"/>
    <p:sldId id="359" r:id="rId58"/>
    <p:sldId id="327" r:id="rId59"/>
    <p:sldId id="325" r:id="rId60"/>
    <p:sldId id="360" r:id="rId61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06" autoAdjust="0"/>
  </p:normalViewPr>
  <p:slideViewPr>
    <p:cSldViewPr>
      <p:cViewPr>
        <p:scale>
          <a:sx n="90" d="100"/>
          <a:sy n="90" d="100"/>
        </p:scale>
        <p:origin x="-1212" y="-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5" y="928956"/>
            <a:ext cx="4130224" cy="31824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1" tIns="41710" rIns="83421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Comparison of performances of RSF, random-set, Fisher’s exact test, GSEA, GSA and Pwayrfsurvival using simulated expression data. This figure shows the ROC curves for simulation scenario 2 of Table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</a:t>
            </a:r>
            <a:r>
              <a:rPr lang="en-US" dirty="0" smtClean="0"/>
              <a:t>series</a:t>
            </a:r>
          </a:p>
          <a:p>
            <a:r>
              <a:rPr lang="en-US" dirty="0" smtClean="0"/>
              <a:t>7/25/2016</a:t>
            </a:r>
            <a:endParaRPr lang="en-US" dirty="0" smtClean="0"/>
          </a:p>
          <a:p>
            <a:r>
              <a:rPr lang="en-US" dirty="0" smtClean="0"/>
              <a:t>Jianying Li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1862"/>
            <a:ext cx="112299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7" y="122270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0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3563"/>
            <a:ext cx="119253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9" y="129515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1830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571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7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34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Transfac</a:t>
            </a:r>
            <a:r>
              <a:rPr lang="en-US" sz="4000" dirty="0" smtClean="0"/>
              <a:t> and </a:t>
            </a:r>
            <a:r>
              <a:rPr lang="en-US" sz="4000" dirty="0" err="1" smtClean="0"/>
              <a:t>Transpath</a:t>
            </a:r>
            <a:r>
              <a:rPr lang="en-US" sz="4000" dirty="0" smtClean="0"/>
              <a:t> databases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--Signaling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1"/>
            <a:ext cx="4724400" cy="4267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</a:t>
            </a:r>
            <a:r>
              <a:rPr lang="en-US" sz="2000" dirty="0"/>
              <a:t>protein-protein interactions and directed modification of proteins involved in signal transduction pathways,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/>
              <a:t>      With </a:t>
            </a:r>
            <a:r>
              <a:rPr lang="en-US" sz="2000" dirty="0"/>
              <a:t>a particular focus on </a:t>
            </a:r>
            <a:r>
              <a:rPr lang="en-US" sz="2000" dirty="0">
                <a:solidFill>
                  <a:srgbClr val="FF0000"/>
                </a:solidFill>
              </a:rPr>
              <a:t>signaling </a:t>
            </a:r>
            <a:r>
              <a:rPr lang="en-US" sz="2000" dirty="0" smtClean="0">
                <a:solidFill>
                  <a:srgbClr val="FF0000"/>
                </a:solidFill>
              </a:rPr>
              <a:t>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    cascades</a:t>
            </a:r>
            <a:r>
              <a:rPr lang="en-US" sz="2000" dirty="0" smtClean="0"/>
              <a:t> </a:t>
            </a:r>
            <a:r>
              <a:rPr lang="en-US" sz="2000" dirty="0"/>
              <a:t>that affect the activity of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transcription </a:t>
            </a:r>
            <a:r>
              <a:rPr lang="en-US" sz="2000" dirty="0"/>
              <a:t>factors</a:t>
            </a:r>
            <a:r>
              <a:rPr lang="en-US" sz="2000" dirty="0" smtClean="0"/>
              <a:t>.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4814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Breslin</a:t>
            </a:r>
            <a:r>
              <a:rPr lang="en-US" dirty="0"/>
              <a:t> et al., BMC Bioinformatics, 2005, 6:163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76600" y="1230868"/>
            <a:ext cx="2890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Experimentally validated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databases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r>
              <a:rPr lang="en-US" dirty="0" smtClean="0"/>
              <a:t> (GSEA)</a:t>
            </a:r>
          </a:p>
          <a:p>
            <a:pPr lvl="1"/>
            <a:r>
              <a:rPr lang="en-US" dirty="0" smtClean="0"/>
              <a:t>Gazer</a:t>
            </a:r>
          </a:p>
          <a:p>
            <a:pPr lvl="1"/>
            <a:r>
              <a:rPr lang="en-US" dirty="0" smtClean="0"/>
              <a:t>Customized collections(GSA)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Hypergenometric</a:t>
            </a:r>
            <a:r>
              <a:rPr lang="en-US" dirty="0" smtClean="0"/>
              <a:t> distribution and testing</a:t>
            </a:r>
          </a:p>
          <a:p>
            <a:pPr lvl="1"/>
            <a:r>
              <a:rPr lang="en-US" dirty="0"/>
              <a:t>A little theoretical background</a:t>
            </a:r>
          </a:p>
          <a:p>
            <a:pPr lvl="1"/>
            <a:r>
              <a:rPr lang="en-US" dirty="0" smtClean="0"/>
              <a:t>Distribution density</a:t>
            </a:r>
          </a:p>
          <a:p>
            <a:pPr lvl="1"/>
            <a:r>
              <a:rPr lang="en-US" dirty="0" smtClean="0"/>
              <a:t>Formulating the test</a:t>
            </a:r>
          </a:p>
          <a:p>
            <a:r>
              <a:rPr lang="en-US" dirty="0" smtClean="0"/>
              <a:t>Fisher’s exact test</a:t>
            </a:r>
          </a:p>
          <a:p>
            <a:pPr lvl="1"/>
            <a:r>
              <a:rPr lang="en-US" dirty="0" smtClean="0"/>
              <a:t>Two by two contingent table</a:t>
            </a:r>
          </a:p>
          <a:p>
            <a:pPr lvl="1"/>
            <a:r>
              <a:rPr lang="en-US" dirty="0" smtClean="0"/>
              <a:t>One-tailed test formulation</a:t>
            </a:r>
          </a:p>
          <a:p>
            <a:r>
              <a:rPr lang="en-US" dirty="0" smtClean="0"/>
              <a:t>Watch out for a common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err="1" smtClean="0"/>
              <a:t>Hypergeometric</a:t>
            </a:r>
            <a:r>
              <a:rPr lang="en-US" sz="1600" dirty="0" smtClean="0"/>
              <a:t>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Cumulative dist.:</a:t>
            </a:r>
          </a:p>
          <a:p>
            <a:pPr eaLnBrk="1" hangingPunct="1"/>
            <a:r>
              <a:rPr lang="en-US" i="1" dirty="0"/>
              <a:t>P</a:t>
            </a:r>
            <a:r>
              <a:rPr lang="en-US" dirty="0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?? </a:t>
            </a:r>
          </a:p>
          <a:p>
            <a:pPr lvl="1"/>
            <a:r>
              <a:rPr lang="en-US" sz="1600" dirty="0" smtClean="0"/>
              <a:t>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 smtClean="0"/>
              <a:t>(k=20, 36, 50, 170)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 (an analogy)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study with gene expression microarray, can be </a:t>
            </a:r>
            <a:r>
              <a:rPr lang="en-US" dirty="0" err="1" smtClean="0"/>
              <a:t>RNAseq</a:t>
            </a:r>
            <a:r>
              <a:rPr lang="en-US" dirty="0" smtClean="0"/>
              <a:t> also (</a:t>
            </a:r>
            <a:r>
              <a:rPr lang="en-US" dirty="0" smtClean="0">
                <a:solidFill>
                  <a:srgbClr val="31EF95"/>
                </a:solidFill>
              </a:rPr>
              <a:t>total # of genes --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 (</a:t>
            </a:r>
            <a:r>
              <a:rPr lang="en-US" dirty="0" smtClean="0">
                <a:solidFill>
                  <a:srgbClr val="00B0F0"/>
                </a:solidFill>
              </a:rPr>
              <a:t>total # of genes drawn -- </a:t>
            </a:r>
            <a:r>
              <a:rPr lang="en-US" b="1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genes belong to a “</a:t>
            </a:r>
            <a:r>
              <a:rPr lang="en-US" b="1" u="sng" dirty="0" smtClean="0"/>
              <a:t>pathway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There are totally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/>
              <a:t> genes (out of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) belong to this </a:t>
            </a:r>
            <a:r>
              <a:rPr lang="en-US" b="1" u="sng" dirty="0" smtClean="0"/>
              <a:t>pathway</a:t>
            </a:r>
          </a:p>
          <a:p>
            <a:r>
              <a:rPr lang="en-US" dirty="0" smtClean="0"/>
              <a:t>Is this pathway (the biological process) 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Distribution/Test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31EF95"/>
                </a:solidFill>
              </a:rPr>
              <a:t>genome (or array) size of </a:t>
            </a:r>
            <a:r>
              <a:rPr lang="en-US" sz="1600" b="1" dirty="0">
                <a:solidFill>
                  <a:srgbClr val="31EF95"/>
                </a:solidFill>
              </a:rPr>
              <a:t>N</a:t>
            </a:r>
            <a:r>
              <a:rPr lang="en-US" sz="1600" dirty="0">
                <a:solidFill>
                  <a:srgbClr val="31EF95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</a:t>
            </a:r>
            <a:r>
              <a:rPr lang="en-US" b="1" dirty="0" smtClean="0">
                <a:solidFill>
                  <a:srgbClr val="31EF95"/>
                </a:solidFill>
              </a:rPr>
              <a:t>520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7030A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</a:t>
            </a:r>
            <a:r>
              <a:rPr lang="en-US" b="1" dirty="0" smtClean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 at </a:t>
            </a:r>
            <a:r>
              <a:rPr lang="el-GR" dirty="0" smtClean="0">
                <a:latin typeface="Cambria Math"/>
                <a:ea typeface="Cambria Math"/>
              </a:rPr>
              <a:t>α</a:t>
            </a:r>
            <a:r>
              <a:rPr lang="en-US" dirty="0" smtClean="0">
                <a:latin typeface="Cambria Math"/>
                <a:ea typeface="Cambria Math"/>
              </a:rPr>
              <a:t>=0.01</a:t>
            </a:r>
            <a:r>
              <a:rPr lang="en-US" dirty="0" smtClean="0"/>
              <a:t>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68081" y="5029200"/>
            <a:ext cx="5257800" cy="1022866"/>
            <a:chOff x="1368081" y="5029200"/>
            <a:chExt cx="5257800" cy="1022866"/>
          </a:xfrm>
        </p:grpSpPr>
        <p:grpSp>
          <p:nvGrpSpPr>
            <p:cNvPr id="8" name="Group 7"/>
            <p:cNvGrpSpPr/>
            <p:nvPr/>
          </p:nvGrpSpPr>
          <p:grpSpPr>
            <a:xfrm>
              <a:off x="1368081" y="5029200"/>
              <a:ext cx="5257800" cy="533400"/>
              <a:chOff x="762000" y="5029200"/>
              <a:chExt cx="5257800" cy="53340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62000" y="5029200"/>
                <a:ext cx="5257800" cy="533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762000" y="5029200"/>
                <a:ext cx="5257800" cy="533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3200400" y="5682734"/>
              <a:ext cx="1325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wavyHeavy" dirty="0" smtClean="0">
                  <a:solidFill>
                    <a:srgbClr val="FF0000"/>
                  </a:solidFill>
                </a:rPr>
                <a:t>Watch out!!</a:t>
              </a:r>
              <a:endParaRPr lang="en-US" b="1" u="wavyHeavy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your own “gene set”</a:t>
            </a:r>
            <a:br>
              <a:rPr lang="en-US" dirty="0" smtClean="0"/>
            </a:br>
            <a:r>
              <a:rPr lang="en-US" sz="3100" dirty="0" smtClean="0"/>
              <a:t>--</a:t>
            </a:r>
            <a:r>
              <a:rPr lang="en-US" sz="3100" dirty="0" err="1" smtClean="0"/>
              <a:t>miRs</a:t>
            </a:r>
            <a:r>
              <a:rPr lang="en-US" sz="3100" dirty="0" smtClean="0"/>
              <a:t> vs. their targets</a:t>
            </a:r>
            <a:endParaRPr lang="en-US" sz="31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2362200"/>
            <a:ext cx="2362200" cy="3352800"/>
            <a:chOff x="1295400" y="2362200"/>
            <a:chExt cx="2362200" cy="3352800"/>
          </a:xfrm>
        </p:grpSpPr>
        <p:sp>
          <p:nvSpPr>
            <p:cNvPr id="4" name="Oval 3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67624" y="2915215"/>
              <a:ext cx="161775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miRs_001</a:t>
              </a:r>
            </a:p>
            <a:p>
              <a:r>
                <a:rPr lang="en-US" sz="2800" dirty="0" smtClean="0"/>
                <a:t>miRs_002</a:t>
              </a:r>
              <a:endParaRPr lang="en-US" sz="2800" dirty="0"/>
            </a:p>
            <a:p>
              <a:r>
                <a:rPr lang="en-US" sz="2800" dirty="0" smtClean="0"/>
                <a:t>miRs_003</a:t>
              </a:r>
              <a:endParaRPr lang="en-US" sz="2800" dirty="0"/>
            </a:p>
            <a:p>
              <a:r>
                <a:rPr lang="en-US" sz="2800" dirty="0" smtClean="0"/>
                <a:t>miRs_004</a:t>
              </a:r>
              <a:endParaRPr lang="en-US" sz="2800" dirty="0"/>
            </a:p>
            <a:p>
              <a:r>
                <a:rPr lang="en-US" sz="2800" dirty="0" smtClean="0"/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357063"/>
            <a:ext cx="2362200" cy="3352800"/>
            <a:chOff x="1295400" y="2362200"/>
            <a:chExt cx="2362200" cy="3352800"/>
          </a:xfrm>
        </p:grpSpPr>
        <p:sp>
          <p:nvSpPr>
            <p:cNvPr id="8" name="Oval 7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5858" y="2748337"/>
              <a:ext cx="944489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Gene_A</a:t>
              </a:r>
              <a:endParaRPr lang="en-US" dirty="0" smtClean="0"/>
            </a:p>
            <a:p>
              <a:r>
                <a:rPr lang="en-US" dirty="0" err="1" smtClean="0"/>
                <a:t>Gene_B</a:t>
              </a:r>
              <a:endParaRPr lang="en-US" dirty="0"/>
            </a:p>
            <a:p>
              <a:r>
                <a:rPr lang="en-US" dirty="0" err="1" smtClean="0"/>
                <a:t>Gene_C</a:t>
              </a:r>
              <a:endParaRPr lang="en-US" dirty="0"/>
            </a:p>
            <a:p>
              <a:r>
                <a:rPr lang="en-US" dirty="0" err="1" smtClean="0"/>
                <a:t>Gene_D</a:t>
              </a:r>
              <a:endParaRPr lang="en-US" dirty="0" smtClean="0"/>
            </a:p>
            <a:p>
              <a:r>
                <a:rPr lang="en-US" dirty="0" err="1" smtClean="0"/>
                <a:t>Gene_E</a:t>
              </a:r>
              <a:endParaRPr lang="en-US" dirty="0" smtClean="0"/>
            </a:p>
            <a:p>
              <a:r>
                <a:rPr lang="en-US" dirty="0" err="1" smtClean="0"/>
                <a:t>Gene_F</a:t>
              </a:r>
              <a:endParaRPr lang="en-US" dirty="0" smtClean="0"/>
            </a:p>
            <a:p>
              <a:r>
                <a:rPr lang="en-US" dirty="0" err="1" smtClean="0"/>
                <a:t>Gene_G</a:t>
              </a:r>
              <a:endParaRPr lang="en-US" dirty="0" smtClean="0"/>
            </a:p>
            <a:p>
              <a:r>
                <a:rPr lang="en-US" dirty="0" err="1" smtClean="0"/>
                <a:t>Gene_H</a:t>
              </a:r>
              <a:endParaRPr lang="en-US" dirty="0" smtClean="0"/>
            </a:p>
            <a:p>
              <a:r>
                <a:rPr lang="en-US" dirty="0" err="1" smtClean="0"/>
                <a:t>Gene_I</a:t>
              </a:r>
              <a:endParaRPr lang="en-US" dirty="0"/>
            </a:p>
            <a:p>
              <a:r>
                <a:rPr lang="en-US" dirty="0" smtClean="0"/>
                <a:t>…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3285375" y="2915215"/>
            <a:ext cx="2987683" cy="285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5375" y="3200400"/>
            <a:ext cx="298768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85375" y="3200400"/>
            <a:ext cx="303922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00400" y="3200400"/>
            <a:ext cx="3124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00400" y="3581400"/>
            <a:ext cx="3124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00400" y="3581400"/>
            <a:ext cx="307265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</p:cNvCxnSpPr>
          <p:nvPr/>
        </p:nvCxnSpPr>
        <p:spPr>
          <a:xfrm flipV="1">
            <a:off x="3285375" y="4038599"/>
            <a:ext cx="303922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4495800"/>
            <a:ext cx="3124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00400" y="4495800"/>
            <a:ext cx="3124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915215"/>
            <a:ext cx="3124200" cy="1580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</p:cNvCxnSpPr>
          <p:nvPr/>
        </p:nvCxnSpPr>
        <p:spPr>
          <a:xfrm>
            <a:off x="3285375" y="4038600"/>
            <a:ext cx="3039225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590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 associate the microRNA’s “expression” to their target genes</a:t>
            </a:r>
          </a:p>
          <a:p>
            <a:r>
              <a:rPr lang="en-US" dirty="0" err="1"/>
              <a:t>Hypergenometric</a:t>
            </a:r>
            <a:r>
              <a:rPr lang="en-US" dirty="0"/>
              <a:t>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 smtClean="0"/>
              <a:t>All genes on the </a:t>
            </a:r>
            <a:r>
              <a:rPr lang="en-US" dirty="0" err="1" smtClean="0"/>
              <a:t>affymetrix</a:t>
            </a:r>
            <a:r>
              <a:rPr lang="en-US" dirty="0" smtClean="0"/>
              <a:t> array (</a:t>
            </a:r>
            <a:r>
              <a:rPr lang="en-US" dirty="0">
                <a:solidFill>
                  <a:srgbClr val="31EF95"/>
                </a:solidFill>
              </a:rPr>
              <a:t>total # of genes -- </a:t>
            </a:r>
            <a:r>
              <a:rPr lang="en-US" b="1" dirty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 which, some are “predicted” as microRNA targets </a:t>
            </a:r>
            <a:r>
              <a:rPr lang="en-US" b="1" dirty="0" smtClean="0">
                <a:solidFill>
                  <a:srgbClr val="7030A0"/>
                </a:solidFill>
              </a:rPr>
              <a:t>(m)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&lt;-- a microRNA target set</a:t>
            </a:r>
            <a:endParaRPr lang="en-US" dirty="0"/>
          </a:p>
          <a:p>
            <a:pPr lvl="1"/>
            <a:r>
              <a:rPr lang="en-US" dirty="0" smtClean="0"/>
              <a:t>DEG lists obtained from 17 contrasts (</a:t>
            </a:r>
            <a:r>
              <a:rPr lang="en-US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 </a:t>
            </a:r>
            <a:r>
              <a:rPr lang="en-US" dirty="0" smtClean="0"/>
              <a:t>genes belong to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this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microRNA target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set</a:t>
            </a:r>
            <a:endParaRPr lang="en-US" dirty="0"/>
          </a:p>
          <a:p>
            <a:r>
              <a:rPr lang="en-US" dirty="0" smtClean="0"/>
              <a:t>In practice, a Fisher’s exact test was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01843750"/>
              </p:ext>
            </p:extLst>
          </p:nvPr>
        </p:nvGraphicFramePr>
        <p:xfrm>
          <a:off x="494014" y="4648200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3" imgW="1523880" imgH="914400" progId="Equation.3">
                  <p:embed/>
                </p:oleObj>
              </mc:Choice>
              <mc:Fallback>
                <p:oleObj name="Equation" r:id="rId3" imgW="152388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14" y="4648200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15596684"/>
              </p:ext>
            </p:extLst>
          </p:nvPr>
        </p:nvGraphicFramePr>
        <p:xfrm>
          <a:off x="4800600" y="4642208"/>
          <a:ext cx="388620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5" imgW="1587240" imgH="914400" progId="Equation.3">
                  <p:embed/>
                </p:oleObj>
              </mc:Choice>
              <mc:Fallback>
                <p:oleObj name="Equation" r:id="rId5" imgW="158724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642208"/>
                        <a:ext cx="388620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6142870"/>
            <a:ext cx="35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 density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9906" y="6142870"/>
            <a:ext cx="21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 smtClean="0">
                <a:solidFill>
                  <a:srgbClr val="00B0F0"/>
                </a:solidFill>
              </a:rPr>
              <a:t>k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 smtClean="0">
                <a:solidFill>
                  <a:srgbClr val="7030A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 smtClean="0">
                <a:solidFill>
                  <a:srgbClr val="00B05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Nrf2-mediated oxidative </a:t>
            </a:r>
            <a:r>
              <a:rPr lang="en-US" b="1" dirty="0" smtClean="0">
                <a:solidFill>
                  <a:srgbClr val="FF0000"/>
                </a:solidFill>
              </a:rPr>
              <a:t>stress in wild type strain at 24 hours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All the DEGs in the pathway are up-regulated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3584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98" y="2536844"/>
            <a:ext cx="3590925" cy="431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triped Right Arrow 2"/>
          <p:cNvSpPr/>
          <p:nvPr/>
        </p:nvSpPr>
        <p:spPr>
          <a:xfrm>
            <a:off x="3810000" y="4800600"/>
            <a:ext cx="1371600" cy="533400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29200" y="1022866"/>
            <a:ext cx="327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WT_SFN_24hr vs. WT_NT_24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6457583"/>
            <a:ext cx="461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all means, ONLY exists in the wild type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of the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Knowledge based pathway analysis</a:t>
            </a:r>
          </a:p>
          <a:p>
            <a:pPr lvl="1"/>
            <a:r>
              <a:rPr lang="en-US" dirty="0" smtClean="0"/>
              <a:t>Available knowledge bases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/Fisher Exact Test (FET)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Hands </a:t>
            </a:r>
            <a:r>
              <a:rPr lang="en-US" dirty="0"/>
              <a:t>on practice</a:t>
            </a:r>
          </a:p>
          <a:p>
            <a:pPr lvl="1"/>
            <a:r>
              <a:rPr lang="en-US" dirty="0"/>
              <a:t>Parametric </a:t>
            </a:r>
            <a:r>
              <a:rPr lang="en-US" dirty="0">
                <a:sym typeface="Wingdings" pitchFamily="2" charset="2"/>
              </a:rPr>
              <a:t>--&gt; IPA</a:t>
            </a:r>
          </a:p>
          <a:p>
            <a:pPr lvl="1"/>
            <a:r>
              <a:rPr lang="en-US" dirty="0">
                <a:sym typeface="Wingdings" pitchFamily="2" charset="2"/>
              </a:rPr>
              <a:t>Non-parametric --&gt; GSEA</a:t>
            </a:r>
            <a:endParaRPr lang="en-US" dirty="0"/>
          </a:p>
          <a:p>
            <a:r>
              <a:rPr lang="en-US" dirty="0" smtClean="0"/>
              <a:t>The proceedings in pathway analysis research</a:t>
            </a:r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upstream regulators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" y="2289160"/>
            <a:ext cx="9137558" cy="206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1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928"/>
            <a:ext cx="9144000" cy="616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5206" y="151894"/>
            <a:ext cx="701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Cell death and survival, cancer, hematological disease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40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with Nrf2 KD – 24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7919"/>
            <a:ext cx="34194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52" y="1471344"/>
            <a:ext cx="19050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loud 3"/>
          <p:cNvSpPr/>
          <p:nvPr/>
        </p:nvSpPr>
        <p:spPr>
          <a:xfrm>
            <a:off x="4486275" y="3581400"/>
            <a:ext cx="1512977" cy="1295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" y="4381500"/>
            <a:ext cx="12954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119" y="5412500"/>
            <a:ext cx="78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W.T.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411948" y="4270196"/>
            <a:ext cx="1066800" cy="6477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31357" y="4954761"/>
            <a:ext cx="11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Nrf2 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Parametric approach summary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Statistics distribution based test (hyper geometric/FET)</a:t>
            </a:r>
          </a:p>
          <a:p>
            <a:r>
              <a:rPr lang="en-US" sz="2700" dirty="0" smtClean="0"/>
              <a:t>And, there are a few violations (will be addressed shortly)</a:t>
            </a:r>
          </a:p>
          <a:p>
            <a:r>
              <a:rPr lang="en-US" sz="2700" dirty="0" smtClean="0"/>
              <a:t>Knowledgebase used matters</a:t>
            </a:r>
            <a:endParaRPr lang="en-US" sz="2700" dirty="0"/>
          </a:p>
          <a:p>
            <a:r>
              <a:rPr lang="en-US" sz="2700" dirty="0" smtClean="0"/>
              <a:t>Hands on practice on IPA </a:t>
            </a:r>
          </a:p>
        </p:txBody>
      </p:sp>
    </p:spTree>
    <p:extLst>
      <p:ext uri="{BB962C8B-B14F-4D97-AF65-F5344CB8AC3E}">
        <p14:creationId xmlns:p14="http://schemas.microsoft.com/office/powerpoint/2010/main" val="1528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</a:t>
                </a:r>
                <a:r>
                  <a:rPr lang="en-US" dirty="0" smtClean="0"/>
                  <a:t>S</a:t>
                </a:r>
                <a:endParaRPr lang="en-US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</a:t>
                </a:r>
                <a:r>
                  <a:rPr lang="en-US" dirty="0" smtClean="0"/>
                  <a:t>S</a:t>
                </a:r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40398" y="5879812"/>
            <a:ext cx="143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 </a:t>
            </a:r>
            <a:r>
              <a:rPr lang="en-US" sz="3200" b="1" dirty="0" smtClean="0"/>
              <a:t>FYI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63135" y="6262591"/>
            <a:ext cx="306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Another </a:t>
            </a:r>
            <a:r>
              <a:rPr lang="en-US" sz="3200" b="1" dirty="0" smtClean="0"/>
              <a:t>FYI </a:t>
            </a:r>
            <a:r>
              <a:rPr lang="en-US" sz="3200" dirty="0" smtClean="0"/>
              <a:t>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8" y="1505345"/>
            <a:ext cx="34861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dirty="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Etc.</a:t>
            </a:r>
          </a:p>
          <a:p>
            <a:r>
              <a:rPr lang="en-US" sz="2800" dirty="0" smtClean="0"/>
              <a:t>Genes are categorized based on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it is your turn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practice on both parametric and 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Ingenuity Pathway Analysis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944688"/>
            <a:ext cx="7175500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6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a project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53899"/>
            <a:ext cx="4413071" cy="33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2" y="2353899"/>
            <a:ext cx="3646538" cy="334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triped Right Arrow 2"/>
          <p:cNvSpPr/>
          <p:nvPr/>
        </p:nvSpPr>
        <p:spPr>
          <a:xfrm>
            <a:off x="4423703" y="3810000"/>
            <a:ext cx="1084391" cy="554665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 function associated -- IPA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76400"/>
            <a:ext cx="78200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0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pathways (IPA – cont.)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82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48025"/>
            <a:ext cx="8382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000625"/>
            <a:ext cx="85153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4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79" y="590550"/>
            <a:ext cx="6216031" cy="626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715962"/>
          </a:xfrm>
        </p:spPr>
        <p:txBody>
          <a:bodyPr>
            <a:normAutofit/>
          </a:bodyPr>
          <a:lstStyle/>
          <a:p>
            <a:r>
              <a:rPr lang="en-US" sz="2500" b="1" dirty="0" smtClean="0"/>
              <a:t>Lipid metabolism, endocrine system development and function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3204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Click to download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Provide your email</a:t>
              </a:r>
              <a:endParaRPr lang="en-US" dirty="0"/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1524000"/>
            <a:ext cx="29622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029200" y="1828800"/>
            <a:ext cx="1524000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6738" y="1509829"/>
            <a:ext cx="249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icon you need</a:t>
            </a:r>
          </a:p>
          <a:p>
            <a:r>
              <a:rPr lang="en-US" dirty="0"/>
              <a:t>t</a:t>
            </a:r>
            <a:r>
              <a:rPr lang="en-US" dirty="0" smtClean="0"/>
              <a:t>o click to launch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1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2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4" y="2209800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oxidative phosphorylation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 metabolism enriched -- GSEA</a:t>
            </a:r>
            <a:endParaRPr lang="en-US" dirty="0"/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involved (GSEA – cont.)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8233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9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caveat in pathway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Concerns </a:t>
            </a:r>
            <a:r>
              <a:rPr lang="en-US" dirty="0"/>
              <a:t>with GO based pathway </a:t>
            </a:r>
            <a:r>
              <a:rPr lang="en-US" dirty="0" smtClean="0"/>
              <a:t>analysis</a:t>
            </a:r>
          </a:p>
          <a:p>
            <a:pPr lvl="1"/>
            <a:r>
              <a:rPr lang="en-US" sz="2000" dirty="0"/>
              <a:t>Ignore GO hierarchy – treat each term independently</a:t>
            </a:r>
          </a:p>
          <a:p>
            <a:pPr lvl="1"/>
            <a:r>
              <a:rPr lang="en-US" sz="2000" dirty="0"/>
              <a:t>Ignore gene (expression) level/rank</a:t>
            </a:r>
          </a:p>
          <a:p>
            <a:pPr lvl="1"/>
            <a:r>
              <a:rPr lang="en-US" sz="2000" dirty="0"/>
              <a:t>Ignore correlation – assuming genes (in a category) are uncorrelated</a:t>
            </a:r>
          </a:p>
          <a:p>
            <a:pPr lvl="1"/>
            <a:r>
              <a:rPr lang="en-US" sz="2000" dirty="0"/>
              <a:t>Sampling over genes (observation)</a:t>
            </a:r>
          </a:p>
          <a:p>
            <a:pPr lvl="1"/>
            <a:r>
              <a:rPr lang="en-US" sz="2000" dirty="0"/>
              <a:t>All these make</a:t>
            </a:r>
            <a:r>
              <a:rPr lang="en-US" sz="2000" i="1" dirty="0"/>
              <a:t> p </a:t>
            </a:r>
            <a:r>
              <a:rPr lang="en-US" sz="2000" dirty="0"/>
              <a:t>values quite unclear</a:t>
            </a:r>
          </a:p>
          <a:p>
            <a:r>
              <a:rPr lang="en-US" dirty="0" smtClean="0"/>
              <a:t>Facts </a:t>
            </a:r>
            <a:r>
              <a:rPr lang="en-US" dirty="0"/>
              <a:t>on the non-parametric </a:t>
            </a:r>
            <a:r>
              <a:rPr lang="en-US" dirty="0" smtClean="0"/>
              <a:t>approach</a:t>
            </a:r>
          </a:p>
          <a:p>
            <a:pPr lvl="1"/>
            <a:r>
              <a:rPr lang="en-US" i="1" dirty="0" smtClean="0"/>
              <a:t>Pros</a:t>
            </a:r>
            <a:endParaRPr lang="en-US" dirty="0"/>
          </a:p>
          <a:p>
            <a:pPr lvl="2"/>
            <a:r>
              <a:rPr lang="en-US" dirty="0" smtClean="0"/>
              <a:t>Relax </a:t>
            </a:r>
            <a:r>
              <a:rPr lang="en-US" dirty="0"/>
              <a:t>on “strong assumption”</a:t>
            </a:r>
          </a:p>
          <a:p>
            <a:pPr lvl="2"/>
            <a:r>
              <a:rPr lang="en-US" dirty="0"/>
              <a:t>Customized gene set is allowed</a:t>
            </a:r>
          </a:p>
          <a:p>
            <a:pPr lvl="1"/>
            <a:r>
              <a:rPr lang="en-US" i="1" dirty="0"/>
              <a:t>Cons </a:t>
            </a:r>
          </a:p>
          <a:p>
            <a:pPr lvl="2"/>
            <a:r>
              <a:rPr lang="en-US" dirty="0"/>
              <a:t>Computationally intensive </a:t>
            </a:r>
          </a:p>
          <a:p>
            <a:pPr lvl="2"/>
            <a:r>
              <a:rPr lang="en-US" dirty="0"/>
              <a:t>Some concerns on the statistical power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6899"/>
            <a:ext cx="5577888" cy="403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347332" y="1535668"/>
            <a:ext cx="8458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Open web browser and navigate to</a:t>
            </a:r>
            <a:r>
              <a:rPr lang="en-US" dirty="0" smtClean="0">
                <a:solidFill>
                  <a:srgbClr val="000000"/>
                </a:solidFill>
              </a:rPr>
              <a:t>: http://omicslab.genetics.ac.cn/GOEAST/</a:t>
            </a: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3852532" y="6172200"/>
            <a:ext cx="495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At the header tool bar, click on Tutorial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GOEAST – modification incorporated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Comparison of performances of RSF, random-set, Fisher’s exact test, GSEA, GSA and Pwayrfsurvival using simulated expression data.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0" y="979303"/>
            <a:ext cx="7509600" cy="48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19361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Chen X , and Ishwaran H Bioinformatics 2013;29:99-105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Author(s) 2012. Published by Oxford University Press. All rights reserved. For Permissions, please e-mail: journals.permissions@oup.com</a:t>
            </a:r>
          </a:p>
        </p:txBody>
      </p:sp>
    </p:spTree>
    <p:extLst>
      <p:ext uri="{BB962C8B-B14F-4D97-AF65-F5344CB8AC3E}">
        <p14:creationId xmlns:p14="http://schemas.microsoft.com/office/powerpoint/2010/main" val="317979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33" y="-1774"/>
            <a:ext cx="9172730" cy="6858782"/>
            <a:chOff x="5933" y="-1774"/>
            <a:chExt cx="9172730" cy="6858782"/>
          </a:xfrm>
        </p:grpSpPr>
        <p:grpSp>
          <p:nvGrpSpPr>
            <p:cNvPr id="2" name="Group 1"/>
            <p:cNvGrpSpPr/>
            <p:nvPr/>
          </p:nvGrpSpPr>
          <p:grpSpPr>
            <a:xfrm>
              <a:off x="16941" y="-1774"/>
              <a:ext cx="9161722" cy="6858782"/>
              <a:chOff x="-10633" y="-1774"/>
              <a:chExt cx="9161722" cy="6858782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6" y="2406336"/>
                <a:ext cx="9149316" cy="4437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-10633" y="-1774"/>
                <a:ext cx="9161722" cy="3096819"/>
                <a:chOff x="-10633" y="-1774"/>
                <a:chExt cx="9161722" cy="3096819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32" y="23035"/>
                  <a:ext cx="4343399" cy="1197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1129989"/>
                  <a:ext cx="9144000" cy="929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-1774"/>
                  <a:ext cx="5714999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2066345"/>
                  <a:ext cx="2238375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7742" y="2066345"/>
                  <a:ext cx="1222338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2066344"/>
                  <a:ext cx="5715000" cy="9970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4935" y="5894629"/>
                <a:ext cx="1295400" cy="866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238" y="4612674"/>
                <a:ext cx="3038475" cy="121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71" y="5791200"/>
                <a:ext cx="1666875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928" y="6142633"/>
                <a:ext cx="1333500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028" y="3196478"/>
              <a:ext cx="18669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303" y="3805517"/>
              <a:ext cx="11906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51" y="4121074"/>
              <a:ext cx="952500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 descr="http://jaspar.genereg.net/html/TEMPLATES//jasparlogo_beta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3583187"/>
              <a:ext cx="2185836" cy="147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(e.g. function driven)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the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Three major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molecular function</a:t>
            </a:r>
            <a:r>
              <a:rPr lang="en-US" sz="2800" dirty="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biological process</a:t>
            </a:r>
            <a:r>
              <a:rPr lang="en-US" sz="2800" dirty="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cellular component</a:t>
            </a:r>
            <a:r>
              <a:rPr lang="en-US" sz="2800" dirty="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14727</TotalTime>
  <Words>2621</Words>
  <Application>Microsoft Office PowerPoint</Application>
  <PresentationFormat>On-screen Show (4:3)</PresentationFormat>
  <Paragraphs>378</Paragraphs>
  <Slides>60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Office Theme</vt:lpstr>
      <vt:lpstr>Equation</vt:lpstr>
      <vt:lpstr>Pathway analysis</vt:lpstr>
      <vt:lpstr>The Road to Pathway Analysis</vt:lpstr>
      <vt:lpstr>Outline of the pathway analysis</vt:lpstr>
      <vt:lpstr>What do we mean by pathway?</vt:lpstr>
      <vt:lpstr>The oxidative phosphorylation </vt:lpstr>
      <vt:lpstr>Gene sets (e.g. function driven)</vt:lpstr>
      <vt:lpstr>Gene Ontology</vt:lpstr>
      <vt:lpstr>GO structure</vt:lpstr>
      <vt:lpstr>Ontologies within GO</vt:lpstr>
      <vt:lpstr>PowerPoint Presentation</vt:lpstr>
      <vt:lpstr>PowerPoint Presentation</vt:lpstr>
      <vt:lpstr>PowerPoint Presentation</vt:lpstr>
      <vt:lpstr>KEGG: Kyoto Encyclopedia of Genes and Genomes</vt:lpstr>
      <vt:lpstr>PowerPoint Presentation</vt:lpstr>
      <vt:lpstr>Transfac and Transpath databases --Signaling Pathways</vt:lpstr>
      <vt:lpstr>More on gene set collections</vt:lpstr>
      <vt:lpstr>A parametric approach</vt:lpstr>
      <vt:lpstr>Hypergeometric Distribution</vt:lpstr>
      <vt:lpstr>Hypergeometric distribution</vt:lpstr>
      <vt:lpstr>Rationale (an analogy)</vt:lpstr>
      <vt:lpstr>Hypergeometric Distribution/Test in the context of gene expression</vt:lpstr>
      <vt:lpstr>Pathway analysis</vt:lpstr>
      <vt:lpstr>Fisher’s Exact Test (FET) --right-tailed test</vt:lpstr>
      <vt:lpstr>Define your own “gene set” --miRs vs. their targets</vt:lpstr>
      <vt:lpstr>A parametric approach</vt:lpstr>
      <vt:lpstr>Ingenuity Pathway Analysis (IPA)  --Knowledgebase </vt:lpstr>
      <vt:lpstr>IPA Enrichment Analysis</vt:lpstr>
      <vt:lpstr>PowerPoint Presentation</vt:lpstr>
      <vt:lpstr>PowerPoint Presentation</vt:lpstr>
      <vt:lpstr>Three upstream regulators </vt:lpstr>
      <vt:lpstr>PowerPoint Presentation</vt:lpstr>
      <vt:lpstr>Comparison with Nrf2 KD – 24 hrs</vt:lpstr>
      <vt:lpstr>Parametric approach summary</vt:lpstr>
      <vt:lpstr>A non-parametric approach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Now, it is your turn</vt:lpstr>
      <vt:lpstr>Ingenuity Pathway Analysis</vt:lpstr>
      <vt:lpstr>Sharing a project </vt:lpstr>
      <vt:lpstr>Bio function associated -- IPA</vt:lpstr>
      <vt:lpstr>Other pathways (IPA – cont.)</vt:lpstr>
      <vt:lpstr>Lipid metabolism, endocrine system development and function</vt:lpstr>
      <vt:lpstr>PowerPoint Presentation</vt:lpstr>
      <vt:lpstr>PowerPoint Presentation</vt:lpstr>
      <vt:lpstr>PowerPoint Presentation</vt:lpstr>
      <vt:lpstr>PowerPoint Presentation</vt:lpstr>
      <vt:lpstr>Lipid metabolism enriched -- GSEA</vt:lpstr>
      <vt:lpstr>Genes involved (GSEA – cont.)</vt:lpstr>
      <vt:lpstr>Some caveat in pathway analysis </vt:lpstr>
      <vt:lpstr>The universe matters</vt:lpstr>
      <vt:lpstr>Sets are overlapped</vt:lpstr>
      <vt:lpstr>PowerPoint Presentation</vt:lpstr>
      <vt:lpstr>GOEAST – modification incorporated </vt:lpstr>
      <vt:lpstr>PowerPoint Presentation</vt:lpstr>
      <vt:lpstr>PowerPoint Presentation</vt:lpstr>
      <vt:lpstr>PowerPoint Presentation</vt:lpstr>
      <vt:lpstr>Pathway analysis summary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TEMP</cp:lastModifiedBy>
  <cp:revision>338</cp:revision>
  <cp:lastPrinted>2013-02-25T22:48:11Z</cp:lastPrinted>
  <dcterms:created xsi:type="dcterms:W3CDTF">2012-06-14T15:06:52Z</dcterms:created>
  <dcterms:modified xsi:type="dcterms:W3CDTF">2016-07-15T14:13:45Z</dcterms:modified>
</cp:coreProperties>
</file>